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9"/>
  </p:notesMasterIdLst>
  <p:sldIdLst>
    <p:sldId id="276" r:id="rId2"/>
    <p:sldId id="267" r:id="rId3"/>
    <p:sldId id="259" r:id="rId4"/>
    <p:sldId id="260" r:id="rId5"/>
    <p:sldId id="294" r:id="rId6"/>
    <p:sldId id="295" r:id="rId7"/>
    <p:sldId id="290" r:id="rId8"/>
    <p:sldId id="264" r:id="rId9"/>
    <p:sldId id="296" r:id="rId10"/>
    <p:sldId id="288" r:id="rId11"/>
    <p:sldId id="282" r:id="rId12"/>
    <p:sldId id="297" r:id="rId13"/>
    <p:sldId id="286" r:id="rId14"/>
    <p:sldId id="299" r:id="rId15"/>
    <p:sldId id="298" r:id="rId16"/>
    <p:sldId id="266" r:id="rId17"/>
    <p:sldId id="29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391"/>
    <a:srgbClr val="D757AE"/>
    <a:srgbClr val="F2740E"/>
    <a:srgbClr val="C2D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71657" autoAdjust="0"/>
  </p:normalViewPr>
  <p:slideViewPr>
    <p:cSldViewPr>
      <p:cViewPr varScale="1">
        <p:scale>
          <a:sx n="77" d="100"/>
          <a:sy n="77" d="100"/>
        </p:scale>
        <p:origin x="-13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FE6DC-3F6C-469B-BB4F-FF4C38FA1498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84CE5-AE8E-4DA3-8EEA-783518652F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147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Представляем вашему вниманию градостроительный проект детального планирования территории общественной зоны 211 О-эс-пэ (внесение изменений в градостроительный проект детального планирования жилого района Лебяжий)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4CE5-AE8E-4DA3-8EEA-783518652F4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108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границах участка №8 по экспликации Детального плана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подзоне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ПЭ-4-ка-о предусматривается реконструкция территории с возможностью размещения объектов общественного назначения, но не более сорока пяти процентов общей площади зданий.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4CE5-AE8E-4DA3-8EEA-783518652F4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490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границах участка №9 по экспликации Детального плана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подзоне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О2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предусмотрена реконструкция территории. Со сносом части существующих объектов и развитием многофункционального общественного комплекса с организацией открытых благоустроенных пространств. Для сохраняемых объектов, административно-хозяйственного здания по адресу улица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Тимир+язева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129 корпус 5, здания в котором размещается объект общественного питания «KFC» по адресу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Тимир+язева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129, зданий ТЦ «Паркинг с торговыми помещениями» и ТЦ «Мир моды», детальным планом предусматривается возможность реконструкции и модернизации.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4CE5-AE8E-4DA3-8EEA-783518652F4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85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  <a:latin typeface="Times New Roman"/>
                <a:ea typeface="Times New Roman"/>
              </a:rPr>
              <a:t>На участке №10 по экспликации Детального плана в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подзоне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ПЭ-4-ка+о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предусматривается возможность размещения коммунально-обслуживающего объекта или объекта быстрого питания.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4CE5-AE8E-4DA3-8EEA-783518652F4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420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Размещение административно-делового центра с паркингом на участке №11 по экспликации Детального плана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подзоне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О2-эс-пэ+а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4CE5-AE8E-4DA3-8EEA-783518652F4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319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algn="just">
              <a:lnSpc>
                <a:spcPct val="150000"/>
              </a:lnSpc>
              <a:spcAft>
                <a:spcPts val="0"/>
              </a:spcAft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Типология объектов размещаемых в определенных Детальным планом функциональных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подзонах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должна соответствовать видам основного и возможного использования установленным регламентом БЭ Детального плана.</a:t>
            </a:r>
          </a:p>
          <a:p>
            <a:pPr indent="0" algn="just">
              <a:lnSpc>
                <a:spcPct val="150000"/>
              </a:lnSpc>
              <a:spcAft>
                <a:spcPts val="0"/>
              </a:spcAft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Параметры использования и застройки на участках освоения предусмотренных Детальным планом принимаются в соответствии с регламентом ВЭ Детального плана.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4CE5-AE8E-4DA3-8EEA-783518652F4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190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части развития транспортной инфраструктуры, детальным планом предусматриваются следующие мероприятия: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реконструкция улицы Тимирязева (от остановочного пункта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Масюк+овщина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МКАД»). 6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пол+ос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движения в обе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сторон+ы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с центральной разделительной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полос+ой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и  устройством дополнительных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пол+ос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зонах пересечений для поворотных движений транспорта, 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пол+ос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разгона–торможения и карманов для остановок. Подземный пешеходный переход сохраняется на пересечении с-улицей 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Нарочанской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(остальные ПОД{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pause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=0.5}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надз+емные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переходы ликвидируются в виду смещения трассы улицы);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продление улицы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Ратомская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улицы Колесникова (в соответствии с решениями генерального плана города Минска), что позволит обеспечить транспортные связи между западным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северо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западным секторами города. На пересечении с железной дорогой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молод+ечненского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направления предусматривается строительство железнодорожного путепровода с переносом в его зону железнодорожной станции «Лебяжий», что позволит сформировать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тр+анспортно-пересадочный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узел нескольких видов транспорта (железная дорога, трамвай, троллейбус, автобус). Пересечение магистрали с железной дорогой выполнить в тоннеле под железной дорогой;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а также строительство улицы Проектируемая № 1 с разворотным кольцом общественного транспорта.</a:t>
            </a:r>
            <a:endParaRPr lang="ru-RU" sz="1200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4CE5-AE8E-4DA3-8EEA-783518652F4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44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Общая площадь застройки общественных территорий составит 373 тысячи 600 квадратных метров. Новое строительство при этом составит 235 тысяч 600 квадратных метров.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Общая площадь застройки производственных территорий составит шестьдесят одну тысячу 500 квадратных метров. Новое строительство – 7 тысяч 500 квадратных метров.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Общее количество рабочих мест на территории проектирования составит около десяти тысяч четырехсот человек.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Развитие данной территории позволит дополнительно обеспечить рабочими местами население прилегающих жилых районов.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4CE5-AE8E-4DA3-8EEA-783518652F4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594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4CE5-AE8E-4DA3-8EEA-783518652F4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148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Проект выполнен по заказу Комитета архитектуры и градостроительства </a:t>
            </a:r>
            <a:r>
              <a:rPr lang="ru-RU" dirty="0" err="1" smtClean="0"/>
              <a:t>Мингорисполкома</a:t>
            </a:r>
            <a:r>
              <a:rPr lang="ru-RU" dirty="0" smtClean="0"/>
              <a:t> в соответствии с заданием на проектирование.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Цель проекта: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- разработка градостроительного документа для регулирования инвестиционных процессов на проектируемой территории, в части установления градостроительных требований к ее использованию и застройке, в соответствии с регламентами генерального плана города Минска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Задачи проекта: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-  уточнить размещение структурно-планировочных элементов и параметров их планируемого развития с учетом архитектурно планировочной концепции: «Перспективное развитие территории ООО «Торговый дом «Ждановичи» по улице Тимирязева в городе Минске», разработанной У-ПЭ «МИНСКГРАДО»;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- внести изменения в градостроительный проект детального планирования жилого района Лебяжий, в части корректировки границ по улицам </a:t>
            </a:r>
            <a:r>
              <a:rPr lang="ru-RU" dirty="0" err="1" smtClean="0"/>
              <a:t>Кам+айской</a:t>
            </a:r>
            <a:r>
              <a:rPr lang="ru-RU" dirty="0" smtClean="0"/>
              <a:t> и </a:t>
            </a:r>
            <a:r>
              <a:rPr lang="ru-RU" dirty="0" err="1" smtClean="0"/>
              <a:t>Р+атомской</a:t>
            </a:r>
            <a:r>
              <a:rPr lang="ru-RU" dirty="0" smtClean="0"/>
              <a:t>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-  установить градостроительные требования к застройке и использованию проектируемой территории, в части красных линии уличной сети, линий регулирования застройки, границ функциональных зон, градостроительных регламентов;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- определить очередность освоения территорий с выделением первоочередных мероприятий по реализации Детального плана.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4CE5-AE8E-4DA3-8EEA-783518652F4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381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Проектируемая территория площадью 90 целых 3 десятых гектара расположена в Центральном административном районе, в серединной зоне города, в северо-западном планировочном секторе и включает зону общественной специализированной застройка 211 О-2-эс-пэ и часть зоны жилой смешанной многоквартирной застройки 194 ЖЭ-эс-эм. Территория находится в зоне интенсивного градостроительного использования.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4CE5-AE8E-4DA3-8EEA-783518652F4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670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 на территории проектирования сложился крупный городской общественный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подцентр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торгово-бытового назначения, представленный предприятиями торговли различного направления, общественного питания и автосервиса. 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Освоение территории началось в  1993 году в соответствии с решением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Мингорисполкома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созданию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тр+анспортно-пересадочного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узла и формированию крупной торговой зоны города. Именно тогда на этом месте появился первый торговый объект. Им стал салон, который занимался продажей автомобилей.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последующие годы территория достаточно активно осваивалась  и превратилась в крупный многофункциональный торговый комплекс столицы, включающий в себя центры торговли продовольственной и непродовольственной продукцией, строительными материалами, легковыми автомобилями с общей площадью застройки равной ста восьмидесяти четырем тысячам квадратных метров.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современного состояния проектируемой территории выявил наличие следующих проблем: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отсутствие качественных общественных пространств и мест для общения и объектов притяжения для разных групп населения;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недостаток мест творческой самореализации горожан;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недостаточно развитая культурно-бытовая инфраструктура;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отсутствие благоустроенных рекреационных зон и пешеходных связей,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непон+ятная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навигация, отсутствует сеть велодорожек;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сформирован архитектурно-пространственный облик застройки соответствующий столичному уровню.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нет приспособленной среды для людей с ограниченными возможностями;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продумана схема транспортного обслуживания существующей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сет+и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торговых объектов;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4CE5-AE8E-4DA3-8EEA-783518652F4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013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Основной задачей разработки градостроительного проекта детального планирования является создание инструмента эффективного управления развитием территории. С учётом взаимодействия различных градообразующих факторов. С-максимальным раскрытием потенциала территории за счет реконструкции и создания современного общественного пространства, объединяющего разнообразные функции притягательные как для жителей Минска так и для гостей столицы, организацией полноценной  и комфортной среды обитания в условиях современного мегаполиса.</a:t>
            </a:r>
          </a:p>
          <a:p>
            <a:r>
              <a:rPr lang="ru-RU" dirty="0" smtClean="0"/>
              <a:t>Основные проектные решения предусматривают формирование </a:t>
            </a:r>
            <a:r>
              <a:rPr lang="ru-RU" dirty="0" err="1" smtClean="0"/>
              <a:t>подзон</a:t>
            </a:r>
            <a:r>
              <a:rPr lang="ru-RU" dirty="0" smtClean="0"/>
              <a:t> специализированного торгово-бытового и административно-делового назначения, а также многофункциональных общественных </a:t>
            </a:r>
            <a:r>
              <a:rPr lang="ru-RU" dirty="0" err="1" smtClean="0"/>
              <a:t>подзон</a:t>
            </a:r>
            <a:r>
              <a:rPr lang="ru-RU" dirty="0" smtClean="0"/>
              <a:t>. С-возможностью размещения различных объектов  и помещений для организации: торгового обслуживания, профессиональной занятости, образования, отдыха, развлечений и тому подобное.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4CE5-AE8E-4DA3-8EEA-783518652F4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190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Проектные решения детального плана по функционально-планировочной организации включают:</a:t>
            </a:r>
          </a:p>
          <a:p>
            <a:r>
              <a:rPr lang="ru-RU" dirty="0" smtClean="0"/>
              <a:t>Участок №1 по экспликации Детального плана (</a:t>
            </a:r>
            <a:r>
              <a:rPr lang="ru-RU" dirty="0" err="1" smtClean="0"/>
              <a:t>подзона</a:t>
            </a:r>
            <a:r>
              <a:rPr lang="ru-RU" dirty="0" smtClean="0"/>
              <a:t> О-2):</a:t>
            </a:r>
          </a:p>
          <a:p>
            <a:r>
              <a:rPr lang="ru-RU" dirty="0" smtClean="0"/>
              <a:t>Реконструкция территории с возможностью увеличения параметров застройки, за счет реконструкции существующих  и строительства новых многофункциональных общественных объектов. </a:t>
            </a:r>
          </a:p>
          <a:p>
            <a:r>
              <a:rPr lang="ru-RU" dirty="0" smtClean="0"/>
              <a:t>Участок №2 по экспликации Детального плана (</a:t>
            </a:r>
            <a:r>
              <a:rPr lang="ru-RU" dirty="0" err="1" smtClean="0"/>
              <a:t>подзона</a:t>
            </a:r>
            <a:r>
              <a:rPr lang="ru-RU" dirty="0" smtClean="0"/>
              <a:t> О-2):</a:t>
            </a:r>
          </a:p>
          <a:p>
            <a:r>
              <a:rPr lang="ru-RU" dirty="0" smtClean="0"/>
              <a:t>Новое освоение с размещением многофункциональных общественных объектов.</a:t>
            </a:r>
          </a:p>
          <a:p>
            <a:r>
              <a:rPr lang="ru-RU" dirty="0" smtClean="0"/>
              <a:t>Участок №3 по экспликации Детального плана (</a:t>
            </a:r>
            <a:r>
              <a:rPr lang="ru-RU" dirty="0" err="1" smtClean="0"/>
              <a:t>подзона</a:t>
            </a:r>
            <a:r>
              <a:rPr lang="ru-RU" dirty="0" smtClean="0"/>
              <a:t> О-2):</a:t>
            </a:r>
          </a:p>
          <a:p>
            <a:r>
              <a:rPr lang="ru-RU" dirty="0" smtClean="0"/>
              <a:t>Сохранение существующего использования, с возможностью реконструкции и модернизации существующих объектов в соответствии с регламентами, установленными Детальным планом.</a:t>
            </a:r>
          </a:p>
          <a:p>
            <a:r>
              <a:rPr lang="ru-RU" dirty="0" smtClean="0"/>
              <a:t>Участок №4 по экспликации Детального плана (</a:t>
            </a:r>
            <a:r>
              <a:rPr lang="ru-RU" dirty="0" err="1" smtClean="0"/>
              <a:t>подзона</a:t>
            </a:r>
            <a:r>
              <a:rPr lang="ru-RU" dirty="0" smtClean="0"/>
              <a:t> О-2-эс-пэ-тэ):</a:t>
            </a:r>
          </a:p>
          <a:p>
            <a:r>
              <a:rPr lang="ru-RU" dirty="0" smtClean="0"/>
              <a:t>Размещение специализированного торгового объекта.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4CE5-AE8E-4DA3-8EEA-783518652F4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662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участке номер пять также предусмотрено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размещение специализированного торгового объекта.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4CE5-AE8E-4DA3-8EEA-783518652F4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89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границах участка номер шесть, предусмотрена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реконструкция территории со сносом части существующих объектов и сохранением с возможностью реконструкции и модернизации зданий ТЦ «Строительная выставка» и ТЦ «Град», а также размещение многофункционального общественного комплекса с организацией открытых благоустроенных пространств.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4CE5-AE8E-4DA3-8EEA-783518652F4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063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Размещение специализированного торгового объекта  на участке 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№7 по экспликации Детального плана в </a:t>
            </a:r>
            <a:r>
              <a:rPr lang="ru-RU" sz="1200" dirty="0" err="1" smtClean="0">
                <a:effectLst/>
                <a:latin typeface="Times New Roman"/>
                <a:ea typeface="Times New Roman"/>
              </a:rPr>
              <a:t>подзоне</a:t>
            </a:r>
            <a:r>
              <a:rPr lang="ru-RU" sz="1200" dirty="0" smtClean="0">
                <a:effectLst/>
                <a:latin typeface="Times New Roman"/>
                <a:ea typeface="Times New Roman"/>
              </a:rPr>
              <a:t> О-2-эс-пэ-тэ.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4CE5-AE8E-4DA3-8EEA-783518652F4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79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4950-72D7-43D2-AD7B-A0FEB2E6ECCB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72ED-7C18-409D-8140-8865BEC401E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4950-72D7-43D2-AD7B-A0FEB2E6ECCB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72ED-7C18-409D-8140-8865BEC401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4950-72D7-43D2-AD7B-A0FEB2E6ECCB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72ED-7C18-409D-8140-8865BEC401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4950-72D7-43D2-AD7B-A0FEB2E6ECCB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72ED-7C18-409D-8140-8865BEC401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4950-72D7-43D2-AD7B-A0FEB2E6ECCB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72ED-7C18-409D-8140-8865BEC401E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4950-72D7-43D2-AD7B-A0FEB2E6ECCB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72ED-7C18-409D-8140-8865BEC401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4950-72D7-43D2-AD7B-A0FEB2E6ECCB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72ED-7C18-409D-8140-8865BEC401EB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4950-72D7-43D2-AD7B-A0FEB2E6ECCB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72ED-7C18-409D-8140-8865BEC401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4950-72D7-43D2-AD7B-A0FEB2E6ECCB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72ED-7C18-409D-8140-8865BEC401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4950-72D7-43D2-AD7B-A0FEB2E6ECCB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72ED-7C18-409D-8140-8865BEC401EB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4950-72D7-43D2-AD7B-A0FEB2E6ECCB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72ED-7C18-409D-8140-8865BEC401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26394950-72D7-43D2-AD7B-A0FEB2E6ECCB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24B172ED-7C18-409D-8140-8865BEC401E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7725" y="4140041"/>
            <a:ext cx="7543800" cy="1524000"/>
          </a:xfrm>
        </p:spPr>
        <p:txBody>
          <a:bodyPr/>
          <a:lstStyle/>
          <a:p>
            <a:pPr algn="just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Градостроительный проект детального планирования территории общественной зоны 211 Осп (внесение изменений в градостроительный проект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детального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планирования жилого района Лебяжий)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07" y="204901"/>
            <a:ext cx="5923530" cy="3949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45" y="6237312"/>
            <a:ext cx="1161616" cy="286558"/>
          </a:xfrm>
          <a:prstGeom prst="rect">
            <a:avLst/>
          </a:prstGeom>
        </p:spPr>
      </p:pic>
      <p:sp>
        <p:nvSpPr>
          <p:cNvPr id="8" name="Минус 7"/>
          <p:cNvSpPr/>
          <p:nvPr/>
        </p:nvSpPr>
        <p:spPr>
          <a:xfrm>
            <a:off x="-540568" y="5011422"/>
            <a:ext cx="10153128" cy="1729946"/>
          </a:xfrm>
          <a:prstGeom prst="mathMin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79571" y="5707118"/>
            <a:ext cx="7364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Заказчик: Комитет архитектуры и градостроительства </a:t>
            </a:r>
            <a:r>
              <a:rPr lang="ru-RU" dirty="0" err="1">
                <a:solidFill>
                  <a:srgbClr val="FFFF00"/>
                </a:solidFill>
              </a:rPr>
              <a:t>Мингорисполкома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00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1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00"/>
    </mc:Choice>
    <mc:Fallback xmlns="">
      <p:transition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961342" cy="6336704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4513478" y="3364992"/>
            <a:ext cx="1016813" cy="863194"/>
          </a:xfrm>
          <a:custGeom>
            <a:avLst/>
            <a:gdLst>
              <a:gd name="connsiteX0" fmla="*/ 299924 w 1016813"/>
              <a:gd name="connsiteY0" fmla="*/ 0 h 863194"/>
              <a:gd name="connsiteX1" fmla="*/ 0 w 1016813"/>
              <a:gd name="connsiteY1" fmla="*/ 409651 h 863194"/>
              <a:gd name="connsiteX2" fmla="*/ 409652 w 1016813"/>
              <a:gd name="connsiteY2" fmla="*/ 702259 h 863194"/>
              <a:gd name="connsiteX3" fmla="*/ 643738 w 1016813"/>
              <a:gd name="connsiteY3" fmla="*/ 819302 h 863194"/>
              <a:gd name="connsiteX4" fmla="*/ 760781 w 1016813"/>
              <a:gd name="connsiteY4" fmla="*/ 863194 h 863194"/>
              <a:gd name="connsiteX5" fmla="*/ 819303 w 1016813"/>
              <a:gd name="connsiteY5" fmla="*/ 848563 h 863194"/>
              <a:gd name="connsiteX6" fmla="*/ 1016813 w 1016813"/>
              <a:gd name="connsiteY6" fmla="*/ 563270 h 863194"/>
              <a:gd name="connsiteX7" fmla="*/ 1016813 w 1016813"/>
              <a:gd name="connsiteY7" fmla="*/ 512064 h 863194"/>
              <a:gd name="connsiteX8" fmla="*/ 299924 w 1016813"/>
              <a:gd name="connsiteY8" fmla="*/ 0 h 86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6813" h="863194">
                <a:moveTo>
                  <a:pt x="299924" y="0"/>
                </a:moveTo>
                <a:lnTo>
                  <a:pt x="0" y="409651"/>
                </a:lnTo>
                <a:lnTo>
                  <a:pt x="409652" y="702259"/>
                </a:lnTo>
                <a:lnTo>
                  <a:pt x="643738" y="819302"/>
                </a:lnTo>
                <a:lnTo>
                  <a:pt x="760781" y="863194"/>
                </a:lnTo>
                <a:lnTo>
                  <a:pt x="819303" y="848563"/>
                </a:lnTo>
                <a:lnTo>
                  <a:pt x="1016813" y="563270"/>
                </a:lnTo>
                <a:lnTo>
                  <a:pt x="1016813" y="512064"/>
                </a:lnTo>
                <a:lnTo>
                  <a:pt x="299924" y="0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  <a:prstDash val="sys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00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44408" y="6453336"/>
            <a:ext cx="64807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30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961342" cy="6336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729" y="24879"/>
            <a:ext cx="7549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  <a:ea typeface="Adobe Gothic Std B" pitchFamily="34" charset="-128"/>
              </a:rPr>
              <a:t>ул. Тимирязева. Концептуальное предложение для участка №9 на схеме детального плана</a:t>
            </a:r>
            <a:endParaRPr lang="ru-RU" sz="1400" b="1" dirty="0">
              <a:solidFill>
                <a:srgbClr val="FFFF00"/>
              </a:solidFill>
              <a:ea typeface="Adobe Gothic Std B" pitchFamily="34" charset="-128"/>
            </a:endParaRPr>
          </a:p>
        </p:txBody>
      </p:sp>
      <p:pic>
        <p:nvPicPr>
          <p:cNvPr id="3" name="00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44408" y="6453336"/>
            <a:ext cx="64807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999460" y="1531088"/>
            <a:ext cx="2211573" cy="2211572"/>
          </a:xfrm>
          <a:custGeom>
            <a:avLst/>
            <a:gdLst>
              <a:gd name="connsiteX0" fmla="*/ 0 w 2211573"/>
              <a:gd name="connsiteY0" fmla="*/ 244549 h 2211572"/>
              <a:gd name="connsiteX1" fmla="*/ 308345 w 2211573"/>
              <a:gd name="connsiteY1" fmla="*/ 0 h 2211572"/>
              <a:gd name="connsiteX2" fmla="*/ 1222745 w 2211573"/>
              <a:gd name="connsiteY2" fmla="*/ 882503 h 2211572"/>
              <a:gd name="connsiteX3" fmla="*/ 1733107 w 2211573"/>
              <a:gd name="connsiteY3" fmla="*/ 1318438 h 2211572"/>
              <a:gd name="connsiteX4" fmla="*/ 2211573 w 2211573"/>
              <a:gd name="connsiteY4" fmla="*/ 1658679 h 2211572"/>
              <a:gd name="connsiteX5" fmla="*/ 2211573 w 2211573"/>
              <a:gd name="connsiteY5" fmla="*/ 1733107 h 2211572"/>
              <a:gd name="connsiteX6" fmla="*/ 2073349 w 2211573"/>
              <a:gd name="connsiteY6" fmla="*/ 1881963 h 2211572"/>
              <a:gd name="connsiteX7" fmla="*/ 1903228 w 2211573"/>
              <a:gd name="connsiteY7" fmla="*/ 2211572 h 2211572"/>
              <a:gd name="connsiteX8" fmla="*/ 1850066 w 2211573"/>
              <a:gd name="connsiteY8" fmla="*/ 2211572 h 2211572"/>
              <a:gd name="connsiteX9" fmla="*/ 1392866 w 2211573"/>
              <a:gd name="connsiteY9" fmla="*/ 1903228 h 2211572"/>
              <a:gd name="connsiteX10" fmla="*/ 978196 w 2211573"/>
              <a:gd name="connsiteY10" fmla="*/ 1562986 h 2211572"/>
              <a:gd name="connsiteX11" fmla="*/ 531628 w 2211573"/>
              <a:gd name="connsiteY11" fmla="*/ 1010093 h 2211572"/>
              <a:gd name="connsiteX12" fmla="*/ 0 w 2211573"/>
              <a:gd name="connsiteY12" fmla="*/ 244549 h 221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11573" h="2211572">
                <a:moveTo>
                  <a:pt x="0" y="244549"/>
                </a:moveTo>
                <a:lnTo>
                  <a:pt x="308345" y="0"/>
                </a:lnTo>
                <a:lnTo>
                  <a:pt x="1222745" y="882503"/>
                </a:lnTo>
                <a:lnTo>
                  <a:pt x="1733107" y="1318438"/>
                </a:lnTo>
                <a:lnTo>
                  <a:pt x="2211573" y="1658679"/>
                </a:lnTo>
                <a:lnTo>
                  <a:pt x="2211573" y="1733107"/>
                </a:lnTo>
                <a:lnTo>
                  <a:pt x="2073349" y="1881963"/>
                </a:lnTo>
                <a:lnTo>
                  <a:pt x="1903228" y="2211572"/>
                </a:lnTo>
                <a:lnTo>
                  <a:pt x="1850066" y="2211572"/>
                </a:lnTo>
                <a:lnTo>
                  <a:pt x="1392866" y="1903228"/>
                </a:lnTo>
                <a:lnTo>
                  <a:pt x="978196" y="1562986"/>
                </a:lnTo>
                <a:lnTo>
                  <a:pt x="531628" y="1010093"/>
                </a:lnTo>
                <a:lnTo>
                  <a:pt x="0" y="244549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0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0"/>
    </mc:Choice>
    <mc:Fallback xmlns="">
      <p:transition spd="slow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961342" cy="6336704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796758" y="1299411"/>
            <a:ext cx="438484" cy="304800"/>
          </a:xfrm>
          <a:custGeom>
            <a:avLst/>
            <a:gdLst>
              <a:gd name="connsiteX0" fmla="*/ 0 w 438484"/>
              <a:gd name="connsiteY0" fmla="*/ 240631 h 304800"/>
              <a:gd name="connsiteX1" fmla="*/ 331537 w 438484"/>
              <a:gd name="connsiteY1" fmla="*/ 0 h 304800"/>
              <a:gd name="connsiteX2" fmla="*/ 438484 w 438484"/>
              <a:gd name="connsiteY2" fmla="*/ 122989 h 304800"/>
              <a:gd name="connsiteX3" fmla="*/ 390358 w 438484"/>
              <a:gd name="connsiteY3" fmla="*/ 181810 h 304800"/>
              <a:gd name="connsiteX4" fmla="*/ 342231 w 438484"/>
              <a:gd name="connsiteY4" fmla="*/ 176463 h 304800"/>
              <a:gd name="connsiteX5" fmla="*/ 262021 w 438484"/>
              <a:gd name="connsiteY5" fmla="*/ 96252 h 304800"/>
              <a:gd name="connsiteX6" fmla="*/ 42779 w 438484"/>
              <a:gd name="connsiteY6" fmla="*/ 304800 h 304800"/>
              <a:gd name="connsiteX7" fmla="*/ 0 w 438484"/>
              <a:gd name="connsiteY7" fmla="*/ 240631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484" h="304800">
                <a:moveTo>
                  <a:pt x="0" y="240631"/>
                </a:moveTo>
                <a:lnTo>
                  <a:pt x="331537" y="0"/>
                </a:lnTo>
                <a:lnTo>
                  <a:pt x="438484" y="122989"/>
                </a:lnTo>
                <a:lnTo>
                  <a:pt x="390358" y="181810"/>
                </a:lnTo>
                <a:lnTo>
                  <a:pt x="342231" y="176463"/>
                </a:lnTo>
                <a:lnTo>
                  <a:pt x="262021" y="96252"/>
                </a:lnTo>
                <a:lnTo>
                  <a:pt x="42779" y="304800"/>
                </a:lnTo>
                <a:lnTo>
                  <a:pt x="0" y="240631"/>
                </a:lnTo>
                <a:close/>
              </a:path>
            </a:pathLst>
          </a:custGeom>
          <a:ln w="57150">
            <a:solidFill>
              <a:srgbClr val="FFFF00"/>
            </a:solidFill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00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44408" y="6453336"/>
            <a:ext cx="64807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31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0"/>
    </mc:Choice>
    <mc:Fallback xmlns="">
      <p:transition spd="slow" advTm="1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961342" cy="6336704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321869" y="885139"/>
            <a:ext cx="694944" cy="534010"/>
          </a:xfrm>
          <a:custGeom>
            <a:avLst/>
            <a:gdLst>
              <a:gd name="connsiteX0" fmla="*/ 0 w 694944"/>
              <a:gd name="connsiteY0" fmla="*/ 58522 h 534010"/>
              <a:gd name="connsiteX1" fmla="*/ 373075 w 694944"/>
              <a:gd name="connsiteY1" fmla="*/ 534010 h 534010"/>
              <a:gd name="connsiteX2" fmla="*/ 694944 w 694944"/>
              <a:gd name="connsiteY2" fmla="*/ 285293 h 534010"/>
              <a:gd name="connsiteX3" fmla="*/ 651053 w 694944"/>
              <a:gd name="connsiteY3" fmla="*/ 241402 h 534010"/>
              <a:gd name="connsiteX4" fmla="*/ 431597 w 694944"/>
              <a:gd name="connsiteY4" fmla="*/ 226771 h 534010"/>
              <a:gd name="connsiteX5" fmla="*/ 365760 w 694944"/>
              <a:gd name="connsiteY5" fmla="*/ 131674 h 534010"/>
              <a:gd name="connsiteX6" fmla="*/ 58521 w 694944"/>
              <a:gd name="connsiteY6" fmla="*/ 0 h 534010"/>
              <a:gd name="connsiteX7" fmla="*/ 0 w 694944"/>
              <a:gd name="connsiteY7" fmla="*/ 58522 h 53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4944" h="534010">
                <a:moveTo>
                  <a:pt x="0" y="58522"/>
                </a:moveTo>
                <a:lnTo>
                  <a:pt x="373075" y="534010"/>
                </a:lnTo>
                <a:lnTo>
                  <a:pt x="694944" y="285293"/>
                </a:lnTo>
                <a:lnTo>
                  <a:pt x="651053" y="241402"/>
                </a:lnTo>
                <a:lnTo>
                  <a:pt x="431597" y="226771"/>
                </a:lnTo>
                <a:lnTo>
                  <a:pt x="365760" y="131674"/>
                </a:lnTo>
                <a:lnTo>
                  <a:pt x="58521" y="0"/>
                </a:lnTo>
                <a:lnTo>
                  <a:pt x="0" y="58522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  <a:prstDash val="sys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4" name="00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16416" y="6453336"/>
            <a:ext cx="64807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0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961342" cy="6336704"/>
          </a:xfrm>
          <a:prstGeom prst="rect">
            <a:avLst/>
          </a:prstGeom>
        </p:spPr>
      </p:pic>
      <p:pic>
        <p:nvPicPr>
          <p:cNvPr id="3" name="00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44408" y="6453336"/>
            <a:ext cx="64807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316416" y="6525344"/>
            <a:ext cx="64807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281"/>
            <a:ext cx="9144000" cy="5059438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590550" y="942975"/>
            <a:ext cx="8448675" cy="4695825"/>
          </a:xfrm>
          <a:custGeom>
            <a:avLst/>
            <a:gdLst>
              <a:gd name="connsiteX0" fmla="*/ 0 w 8448675"/>
              <a:gd name="connsiteY0" fmla="*/ 0 h 4695825"/>
              <a:gd name="connsiteX1" fmla="*/ 533400 w 8448675"/>
              <a:gd name="connsiteY1" fmla="*/ 552450 h 4695825"/>
              <a:gd name="connsiteX2" fmla="*/ 1200150 w 8448675"/>
              <a:gd name="connsiteY2" fmla="*/ 1266825 h 4695825"/>
              <a:gd name="connsiteX3" fmla="*/ 2771775 w 8448675"/>
              <a:gd name="connsiteY3" fmla="*/ 2647950 h 4695825"/>
              <a:gd name="connsiteX4" fmla="*/ 4629150 w 8448675"/>
              <a:gd name="connsiteY4" fmla="*/ 3829050 h 4695825"/>
              <a:gd name="connsiteX5" fmla="*/ 4886325 w 8448675"/>
              <a:gd name="connsiteY5" fmla="*/ 3933825 h 4695825"/>
              <a:gd name="connsiteX6" fmla="*/ 7820025 w 8448675"/>
              <a:gd name="connsiteY6" fmla="*/ 4581525 h 4695825"/>
              <a:gd name="connsiteX7" fmla="*/ 8448675 w 8448675"/>
              <a:gd name="connsiteY7" fmla="*/ 4695825 h 469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48675" h="4695825">
                <a:moveTo>
                  <a:pt x="0" y="0"/>
                </a:moveTo>
                <a:lnTo>
                  <a:pt x="533400" y="552450"/>
                </a:lnTo>
                <a:lnTo>
                  <a:pt x="1200150" y="1266825"/>
                </a:lnTo>
                <a:lnTo>
                  <a:pt x="2771775" y="2647950"/>
                </a:lnTo>
                <a:lnTo>
                  <a:pt x="4629150" y="3829050"/>
                </a:lnTo>
                <a:lnTo>
                  <a:pt x="4886325" y="3933825"/>
                </a:lnTo>
                <a:lnTo>
                  <a:pt x="7820025" y="4581525"/>
                </a:lnTo>
                <a:lnTo>
                  <a:pt x="8448675" y="4695825"/>
                </a:lnTo>
              </a:path>
            </a:pathLst>
          </a:custGeom>
          <a:noFill/>
          <a:ln w="76200">
            <a:solidFill>
              <a:srgbClr val="FFFF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00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48064" y="24879"/>
            <a:ext cx="3158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  <a:ea typeface="Adobe Gothic Std B" pitchFamily="34" charset="-128"/>
              </a:rPr>
              <a:t>Схема транспортного обслуживания</a:t>
            </a:r>
            <a:endParaRPr lang="ru-RU" sz="1400" b="1" dirty="0">
              <a:solidFill>
                <a:srgbClr val="FFFF00"/>
              </a:solidFill>
              <a:ea typeface="Adobe Gothic Std B" pitchFamily="34" charset="-128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820472" y="5445224"/>
            <a:ext cx="251520" cy="43204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555776" y="4005064"/>
            <a:ext cx="792088" cy="79208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55576" y="1820198"/>
            <a:ext cx="432048" cy="43204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49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00"/>
    </mc:Choice>
    <mc:Fallback xmlns="">
      <p:transition spd="slow" advTm="8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9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64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21" y="404664"/>
            <a:ext cx="8794159" cy="61333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32040" y="5805264"/>
            <a:ext cx="3960439" cy="448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45770" y="44624"/>
            <a:ext cx="3970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  <a:ea typeface="Adobe Gothic Std B" pitchFamily="34" charset="-128"/>
              </a:rPr>
              <a:t>Основные технико-экономические показатели</a:t>
            </a:r>
            <a:endParaRPr lang="ru-RU" sz="1400" b="1" dirty="0">
              <a:solidFill>
                <a:srgbClr val="FFFF00"/>
              </a:solidFill>
              <a:ea typeface="Adobe Gothic Std B" pitchFamily="34" charset="-128"/>
            </a:endParaRPr>
          </a:p>
        </p:txBody>
      </p:sp>
      <p:pic>
        <p:nvPicPr>
          <p:cNvPr id="3" name="001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5755322"/>
            <a:ext cx="4207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* Приведена общая площадь территории в границах СЗЗ и санитарных   разрывов без учета площади объектов, для которых их устанавливают. 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5370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39" y="769732"/>
            <a:ext cx="8324210" cy="51981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6093296"/>
            <a:ext cx="9001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001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1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2200" y="44624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  <a:ea typeface="Adobe Gothic Std B" pitchFamily="34" charset="-128"/>
              </a:rPr>
              <a:t>Ц е л и    </a:t>
            </a:r>
            <a:r>
              <a:rPr lang="ru-RU" sz="1400" b="1" dirty="0" err="1" smtClean="0">
                <a:solidFill>
                  <a:srgbClr val="FFFF00"/>
                </a:solidFill>
                <a:ea typeface="Adobe Gothic Std B" pitchFamily="34" charset="-128"/>
              </a:rPr>
              <a:t>и</a:t>
            </a:r>
            <a:r>
              <a:rPr lang="ru-RU" sz="1400" b="1" dirty="0" smtClean="0">
                <a:solidFill>
                  <a:srgbClr val="FFFF00"/>
                </a:solidFill>
                <a:ea typeface="Adobe Gothic Std B" pitchFamily="34" charset="-128"/>
              </a:rPr>
              <a:t>   з а д а ч и </a:t>
            </a:r>
            <a:endParaRPr lang="ru-RU" sz="1400" b="1" dirty="0">
              <a:solidFill>
                <a:srgbClr val="FFFF00"/>
              </a:solidFill>
              <a:ea typeface="Adobe Gothic Std B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564351"/>
            <a:ext cx="892899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/>
              <a:t>Градостроительный проект детального планирования общественной зоны 211 О2сп (внесение изменений в градостроительный проект детального планирования жилого района Лебяжий) (далее – Детальный план) выполнен в  соответствии с заданием на </a:t>
            </a:r>
            <a:r>
              <a:rPr lang="ru-RU" sz="1400" i="1" dirty="0" smtClean="0"/>
              <a:t>проектирование.</a:t>
            </a:r>
            <a:endParaRPr lang="ru-RU" sz="1400" i="1" dirty="0" smtClean="0"/>
          </a:p>
          <a:p>
            <a:pPr algn="just"/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700" b="1" u="sng" dirty="0">
                <a:solidFill>
                  <a:schemeClr val="accent5">
                    <a:lumMod val="75000"/>
                  </a:schemeClr>
                </a:solidFill>
              </a:rPr>
              <a:t>Цель проекта</a:t>
            </a:r>
            <a:r>
              <a:rPr lang="ru-RU" sz="1700" b="1" u="sng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pPr algn="just"/>
            <a:r>
              <a:rPr lang="ru-RU" sz="1400" dirty="0" smtClean="0"/>
              <a:t>- разработка </a:t>
            </a:r>
            <a:r>
              <a:rPr lang="ru-RU" sz="1400" dirty="0"/>
              <a:t>градостроительного документа для регулирования инвестиционных процессов на проектируемой </a:t>
            </a:r>
            <a:r>
              <a:rPr lang="ru-RU" sz="1400" dirty="0" smtClean="0"/>
              <a:t> территории </a:t>
            </a:r>
            <a:r>
              <a:rPr lang="ru-RU" sz="1400" dirty="0"/>
              <a:t>в части установления градостроительных требований к ее использованию и застройке в соответствии с регламентами генерального плана г. Минска, утвержденного Указом Президента Республики Беларусь от 23.04.2003 г. №165. </a:t>
            </a:r>
            <a:endParaRPr lang="ru-RU" sz="1400" dirty="0" smtClean="0"/>
          </a:p>
          <a:p>
            <a:pPr marL="285750" indent="-285750" algn="just">
              <a:buFontTx/>
              <a:buChar char="-"/>
            </a:pPr>
            <a:endParaRPr lang="ru-RU" sz="1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 algn="just">
              <a:buFontTx/>
              <a:buChar char="-"/>
            </a:pP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r>
              <a:rPr lang="ru-RU" sz="1700" b="1" u="sng" dirty="0">
                <a:solidFill>
                  <a:schemeClr val="accent5">
                    <a:lumMod val="75000"/>
                  </a:schemeClr>
                </a:solidFill>
              </a:rPr>
              <a:t>Задачи проекта:</a:t>
            </a:r>
            <a:r>
              <a:rPr lang="ru-RU" sz="1700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just"/>
            <a:r>
              <a:rPr lang="ru-RU" sz="1400" dirty="0" smtClean="0"/>
              <a:t>-  уточнить </a:t>
            </a:r>
            <a:r>
              <a:rPr lang="ru-RU" sz="1400" dirty="0"/>
              <a:t>размещение структурно-планировочных элементов и параметров их планируемого развития с учетом архитектурно-планировочной концепции «Перспективное развитие территории ООО «Торговый дом «Ждановичи» по ул. Тимирязева в г. Минске» (разработчик – УП «МИНСКГРАДО»; </a:t>
            </a:r>
          </a:p>
          <a:p>
            <a:pPr algn="just"/>
            <a:r>
              <a:rPr lang="ru-RU" sz="1400" dirty="0" smtClean="0"/>
              <a:t>- внести </a:t>
            </a:r>
            <a:r>
              <a:rPr lang="ru-RU" sz="1400" dirty="0"/>
              <a:t>изменения в градостроительный проект детального планирования жилого района Лебяжий, утвержденный решением </a:t>
            </a:r>
            <a:r>
              <a:rPr lang="ru-RU" sz="1400" dirty="0" err="1"/>
              <a:t>Мингорисполкома</a:t>
            </a:r>
            <a:r>
              <a:rPr lang="ru-RU" sz="1400" dirty="0"/>
              <a:t> от 20.09.2007 №2167 в части корректировки границ по ул. </a:t>
            </a:r>
            <a:r>
              <a:rPr lang="ru-RU" sz="1400" dirty="0" err="1"/>
              <a:t>Камайская</a:t>
            </a:r>
            <a:r>
              <a:rPr lang="ru-RU" sz="1400" dirty="0"/>
              <a:t> и </a:t>
            </a:r>
            <a:r>
              <a:rPr lang="ru-RU" sz="1400" dirty="0" smtClean="0"/>
              <a:t>ул.</a:t>
            </a:r>
            <a:r>
              <a:rPr lang="ru-RU" sz="1400" dirty="0"/>
              <a:t> </a:t>
            </a:r>
            <a:r>
              <a:rPr lang="ru-RU" sz="1400" dirty="0" err="1"/>
              <a:t>Ратомская</a:t>
            </a:r>
            <a:r>
              <a:rPr lang="ru-RU" sz="1400" dirty="0"/>
              <a:t>;</a:t>
            </a:r>
          </a:p>
          <a:p>
            <a:pPr algn="just"/>
            <a:r>
              <a:rPr lang="ru-RU" sz="1400" dirty="0" smtClean="0"/>
              <a:t>-  установить </a:t>
            </a:r>
            <a:r>
              <a:rPr lang="ru-RU" sz="1400" dirty="0"/>
              <a:t>градостроительные требования к застройке и использованию проектируемой территории, в части красных линии уличной сети, линий регулирования застройки, границ функциональных зон, градостроительных регламентов;</a:t>
            </a:r>
          </a:p>
          <a:p>
            <a:pPr algn="just"/>
            <a:r>
              <a:rPr lang="ru-RU" sz="1400" dirty="0" smtClean="0"/>
              <a:t>- определить </a:t>
            </a:r>
            <a:r>
              <a:rPr lang="ru-RU" sz="1400" dirty="0"/>
              <a:t>очередность освоения территорий с выделением первоочередных мероприятий по реализации Детального плана. </a:t>
            </a:r>
          </a:p>
          <a:p>
            <a:pPr algn="ctr"/>
            <a:endParaRPr lang="ru-RU" sz="1600" dirty="0">
              <a:solidFill>
                <a:schemeClr val="accent5">
                  <a:lumMod val="75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pic>
        <p:nvPicPr>
          <p:cNvPr id="4" name="00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9000">
        <p:split orient="vert"/>
      </p:transition>
    </mc:Choice>
    <mc:Fallback xmlns="">
      <p:transition spd="slow" advTm="7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7" y="427307"/>
            <a:ext cx="8092197" cy="56659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70177" y="44624"/>
            <a:ext cx="1874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  <a:ea typeface="Adobe Gothic Std B" pitchFamily="34" charset="-128"/>
              </a:rPr>
              <a:t>Ситуационная схема</a:t>
            </a:r>
            <a:endParaRPr lang="ru-RU" sz="1400" b="1" dirty="0">
              <a:solidFill>
                <a:srgbClr val="FFFF00"/>
              </a:solidFill>
              <a:ea typeface="Adobe Gothic Std B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0272" y="326030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Условные обозначения</a:t>
            </a:r>
            <a:r>
              <a:rPr lang="en-US" sz="900" dirty="0" smtClean="0">
                <a:solidFill>
                  <a:schemeClr val="accent5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:</a:t>
            </a:r>
            <a:endParaRPr lang="ru-RU" sz="900" dirty="0">
              <a:solidFill>
                <a:schemeClr val="accent5">
                  <a:lumMod val="7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6" name="Капля 5"/>
          <p:cNvSpPr/>
          <p:nvPr/>
        </p:nvSpPr>
        <p:spPr>
          <a:xfrm>
            <a:off x="217163" y="6165304"/>
            <a:ext cx="288032" cy="288032"/>
          </a:xfrm>
          <a:prstGeom prst="teardrop">
            <a:avLst/>
          </a:prstGeom>
          <a:solidFill>
            <a:srgbClr val="D7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83568" y="6165304"/>
            <a:ext cx="10513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211О2сп-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Adobe Fangsong Std R" pitchFamily="18" charset="-128"/>
                <a:cs typeface="Arial" pitchFamily="34" charset="0"/>
              </a:rPr>
              <a:t>зона общественной специализированной застройки</a:t>
            </a:r>
            <a:endParaRPr lang="ru-RU" sz="12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6536377"/>
            <a:ext cx="10513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194Жсм-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Adobe Fangsong Std R" pitchFamily="18" charset="-128"/>
                <a:cs typeface="Arial" pitchFamily="34" charset="0"/>
              </a:rPr>
              <a:t>зона жилой смешанной  </a:t>
            </a:r>
            <a:r>
              <a:rPr lang="ru-RU" sz="1200" b="1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Adobe Fangsong Std R" pitchFamily="18" charset="-128"/>
                <a:cs typeface="Arial" pitchFamily="34" charset="0"/>
              </a:rPr>
              <a:t>пространственно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Adobe Fangsong Std R" pitchFamily="18" charset="-128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Adobe Fangsong Std R" pitchFamily="18" charset="-128"/>
                <a:cs typeface="Arial" pitchFamily="34" charset="0"/>
              </a:rPr>
              <a:t>застройки (многоквартирного и усадебного типа)</a:t>
            </a:r>
            <a:endParaRPr lang="ru-RU" sz="12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Капля 9"/>
          <p:cNvSpPr/>
          <p:nvPr/>
        </p:nvSpPr>
        <p:spPr>
          <a:xfrm>
            <a:off x="225547" y="6548268"/>
            <a:ext cx="288032" cy="288032"/>
          </a:xfrm>
          <a:prstGeom prst="teardrop">
            <a:avLst/>
          </a:prstGeom>
          <a:solidFill>
            <a:srgbClr val="F27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00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2108200" y="2305050"/>
            <a:ext cx="4025900" cy="2279650"/>
          </a:xfrm>
          <a:custGeom>
            <a:avLst/>
            <a:gdLst>
              <a:gd name="connsiteX0" fmla="*/ 158750 w 4025900"/>
              <a:gd name="connsiteY0" fmla="*/ 0 h 2279650"/>
              <a:gd name="connsiteX1" fmla="*/ 0 w 4025900"/>
              <a:gd name="connsiteY1" fmla="*/ 222250 h 2279650"/>
              <a:gd name="connsiteX2" fmla="*/ 463550 w 4025900"/>
              <a:gd name="connsiteY2" fmla="*/ 793750 h 2279650"/>
              <a:gd name="connsiteX3" fmla="*/ 806450 w 4025900"/>
              <a:gd name="connsiteY3" fmla="*/ 1244600 h 2279650"/>
              <a:gd name="connsiteX4" fmla="*/ 1054100 w 4025900"/>
              <a:gd name="connsiteY4" fmla="*/ 1492250 h 2279650"/>
              <a:gd name="connsiteX5" fmla="*/ 1403350 w 4025900"/>
              <a:gd name="connsiteY5" fmla="*/ 1682750 h 2279650"/>
              <a:gd name="connsiteX6" fmla="*/ 2584450 w 4025900"/>
              <a:gd name="connsiteY6" fmla="*/ 2057400 h 2279650"/>
              <a:gd name="connsiteX7" fmla="*/ 2647950 w 4025900"/>
              <a:gd name="connsiteY7" fmla="*/ 2082800 h 2279650"/>
              <a:gd name="connsiteX8" fmla="*/ 4000500 w 4025900"/>
              <a:gd name="connsiteY8" fmla="*/ 2279650 h 2279650"/>
              <a:gd name="connsiteX9" fmla="*/ 4025900 w 4025900"/>
              <a:gd name="connsiteY9" fmla="*/ 2095500 h 2279650"/>
              <a:gd name="connsiteX10" fmla="*/ 3028950 w 4025900"/>
              <a:gd name="connsiteY10" fmla="*/ 1905000 h 2279650"/>
              <a:gd name="connsiteX11" fmla="*/ 1739900 w 4025900"/>
              <a:gd name="connsiteY11" fmla="*/ 1003300 h 2279650"/>
              <a:gd name="connsiteX12" fmla="*/ 1587500 w 4025900"/>
              <a:gd name="connsiteY12" fmla="*/ 1200150 h 2279650"/>
              <a:gd name="connsiteX13" fmla="*/ 1492250 w 4025900"/>
              <a:gd name="connsiteY13" fmla="*/ 1130300 h 2279650"/>
              <a:gd name="connsiteX14" fmla="*/ 1416050 w 4025900"/>
              <a:gd name="connsiteY14" fmla="*/ 1136650 h 2279650"/>
              <a:gd name="connsiteX15" fmla="*/ 1143000 w 4025900"/>
              <a:gd name="connsiteY15" fmla="*/ 914400 h 2279650"/>
              <a:gd name="connsiteX16" fmla="*/ 717550 w 4025900"/>
              <a:gd name="connsiteY16" fmla="*/ 539750 h 2279650"/>
              <a:gd name="connsiteX17" fmla="*/ 673100 w 4025900"/>
              <a:gd name="connsiteY17" fmla="*/ 361950 h 2279650"/>
              <a:gd name="connsiteX18" fmla="*/ 520700 w 4025900"/>
              <a:gd name="connsiteY18" fmla="*/ 406400 h 2279650"/>
              <a:gd name="connsiteX19" fmla="*/ 158750 w 4025900"/>
              <a:gd name="connsiteY19" fmla="*/ 0 h 227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25900" h="2279650">
                <a:moveTo>
                  <a:pt x="158750" y="0"/>
                </a:moveTo>
                <a:lnTo>
                  <a:pt x="0" y="222250"/>
                </a:lnTo>
                <a:lnTo>
                  <a:pt x="463550" y="793750"/>
                </a:lnTo>
                <a:lnTo>
                  <a:pt x="806450" y="1244600"/>
                </a:lnTo>
                <a:lnTo>
                  <a:pt x="1054100" y="1492250"/>
                </a:lnTo>
                <a:lnTo>
                  <a:pt x="1403350" y="1682750"/>
                </a:lnTo>
                <a:lnTo>
                  <a:pt x="2584450" y="2057400"/>
                </a:lnTo>
                <a:lnTo>
                  <a:pt x="2647950" y="2082800"/>
                </a:lnTo>
                <a:lnTo>
                  <a:pt x="4000500" y="2279650"/>
                </a:lnTo>
                <a:lnTo>
                  <a:pt x="4025900" y="2095500"/>
                </a:lnTo>
                <a:lnTo>
                  <a:pt x="3028950" y="1905000"/>
                </a:lnTo>
                <a:lnTo>
                  <a:pt x="1739900" y="1003300"/>
                </a:lnTo>
                <a:lnTo>
                  <a:pt x="1587500" y="1200150"/>
                </a:lnTo>
                <a:lnTo>
                  <a:pt x="1492250" y="1130300"/>
                </a:lnTo>
                <a:lnTo>
                  <a:pt x="1416050" y="1136650"/>
                </a:lnTo>
                <a:lnTo>
                  <a:pt x="1143000" y="914400"/>
                </a:lnTo>
                <a:lnTo>
                  <a:pt x="717550" y="539750"/>
                </a:lnTo>
                <a:lnTo>
                  <a:pt x="673100" y="361950"/>
                </a:lnTo>
                <a:lnTo>
                  <a:pt x="520700" y="406400"/>
                </a:lnTo>
                <a:lnTo>
                  <a:pt x="158750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49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4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372200" y="44624"/>
            <a:ext cx="194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  <a:ea typeface="Adobe Gothic Std B" pitchFamily="34" charset="-128"/>
              </a:rPr>
              <a:t>О п о р н ы й    п л а н</a:t>
            </a:r>
            <a:endParaRPr lang="ru-RU" sz="1400" b="1" dirty="0">
              <a:solidFill>
                <a:srgbClr val="FFFF00"/>
              </a:solidFill>
              <a:ea typeface="Adobe Gothic Std B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961342" cy="6336704"/>
          </a:xfrm>
          <a:prstGeom prst="rect">
            <a:avLst/>
          </a:prstGeom>
        </p:spPr>
      </p:pic>
      <p:pic>
        <p:nvPicPr>
          <p:cNvPr id="2" name="00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44408" y="6453336"/>
            <a:ext cx="64807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01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00"/>
    </mc:Choice>
    <mc:Fallback xmlns="">
      <p:transition spd="slow" advTm="10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961342" cy="6336704"/>
          </a:xfrm>
          <a:prstGeom prst="rect">
            <a:avLst/>
          </a:prstGeom>
        </p:spPr>
      </p:pic>
      <p:pic>
        <p:nvPicPr>
          <p:cNvPr id="3" name="00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44408" y="6453336"/>
            <a:ext cx="64807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3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8" y="404664"/>
            <a:ext cx="8961342" cy="6336704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6089301" y="4762919"/>
            <a:ext cx="713433" cy="261257"/>
          </a:xfrm>
          <a:custGeom>
            <a:avLst/>
            <a:gdLst>
              <a:gd name="connsiteX0" fmla="*/ 0 w 713433"/>
              <a:gd name="connsiteY0" fmla="*/ 130628 h 261257"/>
              <a:gd name="connsiteX1" fmla="*/ 713433 w 713433"/>
              <a:gd name="connsiteY1" fmla="*/ 261257 h 261257"/>
              <a:gd name="connsiteX2" fmla="*/ 703385 w 713433"/>
              <a:gd name="connsiteY2" fmla="*/ 140677 h 261257"/>
              <a:gd name="connsiteX3" fmla="*/ 10048 w 713433"/>
              <a:gd name="connsiteY3" fmla="*/ 0 h 261257"/>
              <a:gd name="connsiteX4" fmla="*/ 0 w 713433"/>
              <a:gd name="connsiteY4" fmla="*/ 130628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433" h="261257">
                <a:moveTo>
                  <a:pt x="0" y="130628"/>
                </a:moveTo>
                <a:lnTo>
                  <a:pt x="713433" y="261257"/>
                </a:lnTo>
                <a:lnTo>
                  <a:pt x="703385" y="140677"/>
                </a:lnTo>
                <a:lnTo>
                  <a:pt x="10048" y="0"/>
                </a:lnTo>
                <a:lnTo>
                  <a:pt x="0" y="130628"/>
                </a:lnTo>
                <a:close/>
              </a:path>
            </a:pathLst>
          </a:custGeom>
          <a:noFill/>
          <a:ln w="3810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5629642" y="4668253"/>
            <a:ext cx="454526" cy="229936"/>
          </a:xfrm>
          <a:custGeom>
            <a:avLst/>
            <a:gdLst>
              <a:gd name="connsiteX0" fmla="*/ 454526 w 454526"/>
              <a:gd name="connsiteY0" fmla="*/ 85558 h 229936"/>
              <a:gd name="connsiteX1" fmla="*/ 42779 w 454526"/>
              <a:gd name="connsiteY1" fmla="*/ 0 h 229936"/>
              <a:gd name="connsiteX2" fmla="*/ 32084 w 454526"/>
              <a:gd name="connsiteY2" fmla="*/ 0 h 229936"/>
              <a:gd name="connsiteX3" fmla="*/ 0 w 454526"/>
              <a:gd name="connsiteY3" fmla="*/ 165768 h 229936"/>
              <a:gd name="connsiteX4" fmla="*/ 449179 w 454526"/>
              <a:gd name="connsiteY4" fmla="*/ 229936 h 229936"/>
              <a:gd name="connsiteX5" fmla="*/ 454526 w 454526"/>
              <a:gd name="connsiteY5" fmla="*/ 85558 h 2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4526" h="229936">
                <a:moveTo>
                  <a:pt x="454526" y="85558"/>
                </a:moveTo>
                <a:lnTo>
                  <a:pt x="42779" y="0"/>
                </a:lnTo>
                <a:lnTo>
                  <a:pt x="32084" y="0"/>
                </a:lnTo>
                <a:lnTo>
                  <a:pt x="0" y="165768"/>
                </a:lnTo>
                <a:lnTo>
                  <a:pt x="449179" y="229936"/>
                </a:lnTo>
                <a:lnTo>
                  <a:pt x="454526" y="85558"/>
                </a:lnTo>
                <a:close/>
              </a:path>
            </a:pathLst>
          </a:custGeom>
          <a:noFill/>
          <a:ln w="38100">
            <a:solidFill>
              <a:srgbClr val="FF239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5148064" y="4518526"/>
            <a:ext cx="486611" cy="310148"/>
          </a:xfrm>
          <a:custGeom>
            <a:avLst/>
            <a:gdLst>
              <a:gd name="connsiteX0" fmla="*/ 486611 w 486611"/>
              <a:gd name="connsiteY0" fmla="*/ 144379 h 310148"/>
              <a:gd name="connsiteX1" fmla="*/ 74864 w 486611"/>
              <a:gd name="connsiteY1" fmla="*/ 0 h 310148"/>
              <a:gd name="connsiteX2" fmla="*/ 0 w 486611"/>
              <a:gd name="connsiteY2" fmla="*/ 187158 h 310148"/>
              <a:gd name="connsiteX3" fmla="*/ 256674 w 486611"/>
              <a:gd name="connsiteY3" fmla="*/ 267369 h 310148"/>
              <a:gd name="connsiteX4" fmla="*/ 459874 w 486611"/>
              <a:gd name="connsiteY4" fmla="*/ 310148 h 310148"/>
              <a:gd name="connsiteX5" fmla="*/ 486611 w 486611"/>
              <a:gd name="connsiteY5" fmla="*/ 144379 h 31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611" h="310148">
                <a:moveTo>
                  <a:pt x="486611" y="144379"/>
                </a:moveTo>
                <a:lnTo>
                  <a:pt x="74864" y="0"/>
                </a:lnTo>
                <a:lnTo>
                  <a:pt x="0" y="187158"/>
                </a:lnTo>
                <a:lnTo>
                  <a:pt x="256674" y="267369"/>
                </a:lnTo>
                <a:lnTo>
                  <a:pt x="459874" y="310148"/>
                </a:lnTo>
                <a:lnTo>
                  <a:pt x="486611" y="144379"/>
                </a:lnTo>
                <a:close/>
              </a:path>
            </a:pathLst>
          </a:custGeom>
          <a:noFill/>
          <a:ln w="3810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5454316" y="3967747"/>
            <a:ext cx="652379" cy="486611"/>
          </a:xfrm>
          <a:custGeom>
            <a:avLst/>
            <a:gdLst>
              <a:gd name="connsiteX0" fmla="*/ 187158 w 652379"/>
              <a:gd name="connsiteY0" fmla="*/ 0 h 486611"/>
              <a:gd name="connsiteX1" fmla="*/ 0 w 652379"/>
              <a:gd name="connsiteY1" fmla="*/ 304800 h 486611"/>
              <a:gd name="connsiteX2" fmla="*/ 21389 w 652379"/>
              <a:gd name="connsiteY2" fmla="*/ 352927 h 486611"/>
              <a:gd name="connsiteX3" fmla="*/ 524042 w 652379"/>
              <a:gd name="connsiteY3" fmla="*/ 486611 h 486611"/>
              <a:gd name="connsiteX4" fmla="*/ 598905 w 652379"/>
              <a:gd name="connsiteY4" fmla="*/ 368969 h 486611"/>
              <a:gd name="connsiteX5" fmla="*/ 636337 w 652379"/>
              <a:gd name="connsiteY5" fmla="*/ 358274 h 486611"/>
              <a:gd name="connsiteX6" fmla="*/ 652379 w 652379"/>
              <a:gd name="connsiteY6" fmla="*/ 310148 h 486611"/>
              <a:gd name="connsiteX7" fmla="*/ 187158 w 652379"/>
              <a:gd name="connsiteY7" fmla="*/ 0 h 48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2379" h="486611">
                <a:moveTo>
                  <a:pt x="187158" y="0"/>
                </a:moveTo>
                <a:lnTo>
                  <a:pt x="0" y="304800"/>
                </a:lnTo>
                <a:lnTo>
                  <a:pt x="21389" y="352927"/>
                </a:lnTo>
                <a:lnTo>
                  <a:pt x="524042" y="486611"/>
                </a:lnTo>
                <a:lnTo>
                  <a:pt x="598905" y="368969"/>
                </a:lnTo>
                <a:lnTo>
                  <a:pt x="636337" y="358274"/>
                </a:lnTo>
                <a:lnTo>
                  <a:pt x="652379" y="310148"/>
                </a:lnTo>
                <a:lnTo>
                  <a:pt x="187158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00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244408" y="6453336"/>
            <a:ext cx="64807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24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33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50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4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961342" cy="6336704"/>
          </a:xfrm>
          <a:prstGeom prst="rect">
            <a:avLst/>
          </a:prstGeom>
        </p:spPr>
      </p:pic>
      <p:sp>
        <p:nvSpPr>
          <p:cNvPr id="4" name="Полилиния 3"/>
          <p:cNvSpPr/>
          <p:nvPr/>
        </p:nvSpPr>
        <p:spPr>
          <a:xfrm>
            <a:off x="5998464" y="4264762"/>
            <a:ext cx="475488" cy="292608"/>
          </a:xfrm>
          <a:custGeom>
            <a:avLst/>
            <a:gdLst>
              <a:gd name="connsiteX0" fmla="*/ 95098 w 475488"/>
              <a:gd name="connsiteY0" fmla="*/ 0 h 292608"/>
              <a:gd name="connsiteX1" fmla="*/ 0 w 475488"/>
              <a:gd name="connsiteY1" fmla="*/ 190195 h 292608"/>
              <a:gd name="connsiteX2" fmla="*/ 468173 w 475488"/>
              <a:gd name="connsiteY2" fmla="*/ 292608 h 292608"/>
              <a:gd name="connsiteX3" fmla="*/ 475488 w 475488"/>
              <a:gd name="connsiteY3" fmla="*/ 277977 h 292608"/>
              <a:gd name="connsiteX4" fmla="*/ 95098 w 475488"/>
              <a:gd name="connsiteY4" fmla="*/ 0 h 29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488" h="292608">
                <a:moveTo>
                  <a:pt x="95098" y="0"/>
                </a:moveTo>
                <a:lnTo>
                  <a:pt x="0" y="190195"/>
                </a:lnTo>
                <a:lnTo>
                  <a:pt x="468173" y="292608"/>
                </a:lnTo>
                <a:lnTo>
                  <a:pt x="475488" y="277977"/>
                </a:lnTo>
                <a:lnTo>
                  <a:pt x="95098" y="0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  <a:prstDash val="sys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000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44408" y="6453336"/>
            <a:ext cx="64807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21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84168" y="24879"/>
            <a:ext cx="2182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  <a:ea typeface="Adobe Gothic Std B" pitchFamily="34" charset="-128"/>
              </a:rPr>
              <a:t>Д е т а л ь н ы й    п л а н</a:t>
            </a:r>
            <a:endParaRPr lang="ru-RU" sz="1400" b="1" dirty="0">
              <a:solidFill>
                <a:srgbClr val="FFFF00"/>
              </a:solidFill>
              <a:ea typeface="Adobe Gothic Std B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961342" cy="6336704"/>
          </a:xfrm>
          <a:prstGeom prst="rect">
            <a:avLst/>
          </a:prstGeom>
        </p:spPr>
      </p:pic>
      <p:pic>
        <p:nvPicPr>
          <p:cNvPr id="5" name="00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44408" y="6453336"/>
            <a:ext cx="64807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3130550" y="3365500"/>
            <a:ext cx="2120900" cy="1352550"/>
          </a:xfrm>
          <a:custGeom>
            <a:avLst/>
            <a:gdLst>
              <a:gd name="connsiteX0" fmla="*/ 317500 w 2120900"/>
              <a:gd name="connsiteY0" fmla="*/ 0 h 1352550"/>
              <a:gd name="connsiteX1" fmla="*/ 1200150 w 2120900"/>
              <a:gd name="connsiteY1" fmla="*/ 628650 h 1352550"/>
              <a:gd name="connsiteX2" fmla="*/ 1720850 w 2120900"/>
              <a:gd name="connsiteY2" fmla="*/ 965200 h 1352550"/>
              <a:gd name="connsiteX3" fmla="*/ 1930400 w 2120900"/>
              <a:gd name="connsiteY3" fmla="*/ 1085850 h 1352550"/>
              <a:gd name="connsiteX4" fmla="*/ 2120900 w 2120900"/>
              <a:gd name="connsiteY4" fmla="*/ 1155700 h 1352550"/>
              <a:gd name="connsiteX5" fmla="*/ 2044700 w 2120900"/>
              <a:gd name="connsiteY5" fmla="*/ 1352550 h 1352550"/>
              <a:gd name="connsiteX6" fmla="*/ 1276350 w 2120900"/>
              <a:gd name="connsiteY6" fmla="*/ 1066800 h 1352550"/>
              <a:gd name="connsiteX7" fmla="*/ 692150 w 2120900"/>
              <a:gd name="connsiteY7" fmla="*/ 863600 h 1352550"/>
              <a:gd name="connsiteX8" fmla="*/ 241300 w 2120900"/>
              <a:gd name="connsiteY8" fmla="*/ 673100 h 1352550"/>
              <a:gd name="connsiteX9" fmla="*/ 0 w 2120900"/>
              <a:gd name="connsiteY9" fmla="*/ 546100 h 1352550"/>
              <a:gd name="connsiteX10" fmla="*/ 114300 w 2120900"/>
              <a:gd name="connsiteY10" fmla="*/ 317500 h 1352550"/>
              <a:gd name="connsiteX11" fmla="*/ 215900 w 2120900"/>
              <a:gd name="connsiteY11" fmla="*/ 165100 h 1352550"/>
              <a:gd name="connsiteX12" fmla="*/ 317500 w 2120900"/>
              <a:gd name="connsiteY12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20900" h="1352550">
                <a:moveTo>
                  <a:pt x="317500" y="0"/>
                </a:moveTo>
                <a:lnTo>
                  <a:pt x="1200150" y="628650"/>
                </a:lnTo>
                <a:lnTo>
                  <a:pt x="1720850" y="965200"/>
                </a:lnTo>
                <a:lnTo>
                  <a:pt x="1930400" y="1085850"/>
                </a:lnTo>
                <a:lnTo>
                  <a:pt x="2120900" y="1155700"/>
                </a:lnTo>
                <a:lnTo>
                  <a:pt x="2044700" y="1352550"/>
                </a:lnTo>
                <a:lnTo>
                  <a:pt x="1276350" y="1066800"/>
                </a:lnTo>
                <a:lnTo>
                  <a:pt x="692150" y="863600"/>
                </a:lnTo>
                <a:lnTo>
                  <a:pt x="241300" y="673100"/>
                </a:lnTo>
                <a:lnTo>
                  <a:pt x="0" y="546100"/>
                </a:lnTo>
                <a:lnTo>
                  <a:pt x="114300" y="317500"/>
                </a:lnTo>
                <a:lnTo>
                  <a:pt x="215900" y="165100"/>
                </a:lnTo>
                <a:lnTo>
                  <a:pt x="317500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961342" cy="6336704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3652253" y="2743200"/>
            <a:ext cx="1160379" cy="1058779"/>
          </a:xfrm>
          <a:custGeom>
            <a:avLst/>
            <a:gdLst>
              <a:gd name="connsiteX0" fmla="*/ 267368 w 1160379"/>
              <a:gd name="connsiteY0" fmla="*/ 0 h 1058779"/>
              <a:gd name="connsiteX1" fmla="*/ 0 w 1160379"/>
              <a:gd name="connsiteY1" fmla="*/ 358274 h 1058779"/>
              <a:gd name="connsiteX2" fmla="*/ 21389 w 1160379"/>
              <a:gd name="connsiteY2" fmla="*/ 465221 h 1058779"/>
              <a:gd name="connsiteX3" fmla="*/ 866273 w 1160379"/>
              <a:gd name="connsiteY3" fmla="*/ 1058779 h 1058779"/>
              <a:gd name="connsiteX4" fmla="*/ 1160379 w 1160379"/>
              <a:gd name="connsiteY4" fmla="*/ 630989 h 1058779"/>
              <a:gd name="connsiteX5" fmla="*/ 267368 w 1160379"/>
              <a:gd name="connsiteY5" fmla="*/ 0 h 105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0379" h="1058779">
                <a:moveTo>
                  <a:pt x="267368" y="0"/>
                </a:moveTo>
                <a:lnTo>
                  <a:pt x="0" y="358274"/>
                </a:lnTo>
                <a:lnTo>
                  <a:pt x="21389" y="465221"/>
                </a:lnTo>
                <a:lnTo>
                  <a:pt x="866273" y="1058779"/>
                </a:lnTo>
                <a:lnTo>
                  <a:pt x="1160379" y="630989"/>
                </a:lnTo>
                <a:lnTo>
                  <a:pt x="267368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000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Другая 1">
      <a:dk1>
        <a:sysClr val="windowText" lastClr="000000"/>
      </a:dk1>
      <a:lt1>
        <a:sysClr val="window" lastClr="FFFFFF"/>
      </a:lt1>
      <a:dk2>
        <a:srgbClr val="B29C93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4067</TotalTime>
  <Words>1182</Words>
  <Application>Microsoft Office PowerPoint</Application>
  <PresentationFormat>Экран (4:3)</PresentationFormat>
  <Paragraphs>93</Paragraphs>
  <Slides>17</Slides>
  <Notes>17</Notes>
  <HiddenSlides>0</HiddenSlides>
  <MMClips>17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NewsPrint</vt:lpstr>
      <vt:lpstr>Градостроительный проект детального планирования территории общественной зоны 211 Осп (внесение изменений в градостроительный проект детального планирования жилого района Лебяжий)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zhu</dc:creator>
  <cp:lastModifiedBy>OIM</cp:lastModifiedBy>
  <cp:revision>113</cp:revision>
  <dcterms:created xsi:type="dcterms:W3CDTF">2019-04-12T08:47:51Z</dcterms:created>
  <dcterms:modified xsi:type="dcterms:W3CDTF">2021-12-14T11:15:57Z</dcterms:modified>
</cp:coreProperties>
</file>